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17" r:id="rId2"/>
    <p:sldId id="270" r:id="rId3"/>
    <p:sldId id="271" r:id="rId4"/>
    <p:sldId id="274" r:id="rId5"/>
    <p:sldId id="272" r:id="rId6"/>
    <p:sldId id="275" r:id="rId7"/>
    <p:sldId id="276" r:id="rId8"/>
    <p:sldId id="277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8" r:id="rId17"/>
    <p:sldId id="291" r:id="rId18"/>
    <p:sldId id="299" r:id="rId19"/>
    <p:sldId id="302" r:id="rId20"/>
    <p:sldId id="301" r:id="rId21"/>
    <p:sldId id="300" r:id="rId22"/>
    <p:sldId id="303" r:id="rId23"/>
    <p:sldId id="292" r:id="rId24"/>
    <p:sldId id="293" r:id="rId25"/>
    <p:sldId id="310" r:id="rId26"/>
    <p:sldId id="294" r:id="rId27"/>
    <p:sldId id="295" r:id="rId28"/>
    <p:sldId id="308" r:id="rId29"/>
    <p:sldId id="309" r:id="rId30"/>
    <p:sldId id="313" r:id="rId31"/>
    <p:sldId id="307" r:id="rId32"/>
    <p:sldId id="312" r:id="rId33"/>
    <p:sldId id="297" r:id="rId34"/>
    <p:sldId id="304" r:id="rId35"/>
    <p:sldId id="306" r:id="rId36"/>
    <p:sldId id="316" r:id="rId37"/>
    <p:sldId id="315" r:id="rId38"/>
    <p:sldId id="314" r:id="rId39"/>
    <p:sldId id="31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score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data I created:</a:t>
            </a:r>
          </a:p>
          <a:p>
            <a:pPr lvl="1"/>
            <a:r>
              <a:rPr lang="en-US" dirty="0" smtClean="0"/>
              <a:t>Consider role of pop </a:t>
            </a:r>
            <a:r>
              <a:rPr lang="en-US" dirty="0" err="1" smtClean="0"/>
              <a:t>strat</a:t>
            </a:r>
            <a:endParaRPr lang="en-US" dirty="0" smtClean="0"/>
          </a:p>
          <a:p>
            <a:pPr lvl="1"/>
            <a:r>
              <a:rPr lang="en-US" dirty="0" smtClean="0"/>
              <a:t>Look at associations in different groups [</a:t>
            </a:r>
            <a:r>
              <a:rPr lang="en-US" dirty="0" err="1" smtClean="0"/>
              <a:t>pleiotropy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See how variation depends on group</a:t>
            </a:r>
          </a:p>
          <a:p>
            <a:pPr lvl="1"/>
            <a:r>
              <a:rPr lang="en-US" dirty="0" smtClean="0"/>
              <a:t>Compare to the </a:t>
            </a:r>
            <a:r>
              <a:rPr lang="en-US" dirty="0" err="1" smtClean="0"/>
              <a:t>pleiotropy</a:t>
            </a:r>
            <a:r>
              <a:rPr lang="en-US" dirty="0" smtClean="0"/>
              <a:t> figure I showed </a:t>
            </a:r>
            <a:r>
              <a:rPr lang="en-US" smtClean="0"/>
              <a:t>you yesterday</a:t>
            </a:r>
          </a:p>
          <a:p>
            <a:pPr lvl="1"/>
            <a:r>
              <a:rPr lang="en-US" smtClean="0"/>
              <a:t>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0569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6" y="381000"/>
            <a:ext cx="90392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382000" cy="6262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"/>
            <a:ext cx="9217846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420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90392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94107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0"/>
            <a:ext cx="87439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illustration of how relatedness can be used: Genetic </a:t>
            </a:r>
            <a:r>
              <a:rPr lang="en-US" dirty="0" err="1" smtClean="0"/>
              <a:t>homophily</a:t>
            </a:r>
            <a:r>
              <a:rPr lang="en-US" dirty="0" smtClean="0"/>
              <a:t>/</a:t>
            </a:r>
            <a:r>
              <a:rPr lang="en-US" dirty="0" err="1" smtClean="0"/>
              <a:t>homogamy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know friends/spouses tend to be </a:t>
            </a:r>
            <a:r>
              <a:rPr lang="en-US" dirty="0" err="1" smtClean="0"/>
              <a:t>phenotypically</a:t>
            </a:r>
            <a:r>
              <a:rPr lang="en-US" dirty="0" smtClean="0"/>
              <a:t> similar. </a:t>
            </a:r>
          </a:p>
          <a:p>
            <a:r>
              <a:rPr lang="en-US" dirty="0" smtClean="0"/>
              <a:t>Is there a genetic component?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555750"/>
            <a:ext cx="4295775" cy="103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0"/>
            <a:ext cx="4524375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74199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379578"/>
            <a:ext cx="6981825" cy="20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75247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419600"/>
            <a:ext cx="75342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Relatedness and “chip heritability”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5802803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223" y="5257800"/>
            <a:ext cx="452177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73628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191000"/>
            <a:ext cx="74771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second area of utility for genetic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Twin studies</a:t>
            </a:r>
          </a:p>
          <a:p>
            <a:pPr lvl="1"/>
            <a:r>
              <a:rPr lang="en-US" dirty="0" smtClean="0"/>
              <a:t>Heritability: increased genetic similarity (identical twins as compared to fraternal twins) →increased phenotypic similarity</a:t>
            </a:r>
          </a:p>
          <a:p>
            <a:r>
              <a:rPr lang="en-US" dirty="0" smtClean="0"/>
              <a:t>Perhaps same idea can be used with genome-wide measures of genetic similarity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9"/>
            <a:ext cx="8931978" cy="615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306796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3324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0"/>
            <a:ext cx="3278188" cy="507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10200"/>
            <a:ext cx="61150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532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widely used!!!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53200" y="22860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take a few minutes to review some of this literature.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91675" cy="736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8964718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75438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114800"/>
            <a:ext cx="77819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919163"/>
            <a:ext cx="760095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74485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62400"/>
            <a:ext cx="72390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4483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0"/>
            <a:ext cx="3886200" cy="124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2362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cities in France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54197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777874"/>
            <a:ext cx="3524250" cy="15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572000" cy="104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4000"/>
            <a:ext cx="72294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carefully</a:t>
            </a:r>
          </a:p>
          <a:p>
            <a:r>
              <a:rPr lang="en-US" dirty="0" smtClean="0"/>
              <a:t>Very sensitive to pop </a:t>
            </a:r>
            <a:r>
              <a:rPr lang="en-US" dirty="0" err="1" smtClean="0"/>
              <a:t>strat</a:t>
            </a:r>
            <a:r>
              <a:rPr lang="en-US" dirty="0" smtClean="0"/>
              <a:t>!</a:t>
            </a:r>
          </a:p>
          <a:p>
            <a:r>
              <a:rPr lang="en-US" dirty="0" smtClean="0"/>
              <a:t>Worth thinking carefully about why you are estimating heritability</a:t>
            </a:r>
          </a:p>
          <a:p>
            <a:pPr lvl="1"/>
            <a:r>
              <a:rPr lang="en-US" dirty="0" err="1" smtClean="0"/>
              <a:t>Turkheimer’s</a:t>
            </a:r>
            <a:r>
              <a:rPr lang="en-US" dirty="0" smtClean="0"/>
              <a:t> Laws</a:t>
            </a:r>
          </a:p>
          <a:p>
            <a:pPr lvl="1"/>
            <a:r>
              <a:rPr lang="en-US" dirty="0" smtClean="0"/>
              <a:t>Other approaches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810000"/>
            <a:ext cx="3200400" cy="245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953000"/>
            <a:ext cx="4724400" cy="7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few illustrative (higher-order)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5317611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799" y="1219200"/>
            <a:ext cx="457720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7063" y="5562600"/>
            <a:ext cx="422693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Pleiotropy</a:t>
            </a:r>
            <a:r>
              <a:rPr lang="en-US" dirty="0" smtClean="0"/>
              <a:t> &amp; </a:t>
            </a:r>
            <a:r>
              <a:rPr lang="en-US" dirty="0" err="1" smtClean="0"/>
              <a:t>rG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4038600"/>
            <a:ext cx="5057775" cy="12954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828800"/>
            <a:ext cx="69627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466960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81600"/>
            <a:ext cx="69627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181600" y="1828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Genes as confounder.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85800"/>
            <a:ext cx="56864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4648200"/>
            <a:ext cx="57435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3375"/>
            <a:ext cx="95345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947738"/>
            <a:ext cx="752475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14413"/>
            <a:ext cx="8678862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"/>
            <a:ext cx="9991725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581150"/>
            <a:ext cx="52673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0113"/>
            <a:ext cx="99441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171</Words>
  <Application>Microsoft Office PowerPoint</Application>
  <PresentationFormat>On-screen Show (4:3)</PresentationFormat>
  <Paragraphs>31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Polygenic score data</vt:lpstr>
      <vt:lpstr>Relatedness and “chip heritability”  2016 Summer Workshop CEDUA El Colegio de Mexico, A. 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illustration of how relatedness can be used: Genetic homophily/homogamy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second area of utility for genetic similarity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 few illustrative (higher-order) uses</vt:lpstr>
      <vt:lpstr>PowerPoint Presentation</vt:lpstr>
      <vt:lpstr>Pleiotropy &amp; rG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309</cp:revision>
  <dcterms:created xsi:type="dcterms:W3CDTF">2006-08-16T00:00:00Z</dcterms:created>
  <dcterms:modified xsi:type="dcterms:W3CDTF">2016-06-16T00:40:42Z</dcterms:modified>
</cp:coreProperties>
</file>